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42"/>
  </p:notesMasterIdLst>
  <p:sldIdLst>
    <p:sldId id="256" r:id="rId2"/>
    <p:sldId id="365" r:id="rId3"/>
    <p:sldId id="327" r:id="rId4"/>
    <p:sldId id="257" r:id="rId5"/>
    <p:sldId id="376" r:id="rId6"/>
    <p:sldId id="366" r:id="rId7"/>
    <p:sldId id="348" r:id="rId8"/>
    <p:sldId id="328" r:id="rId9"/>
    <p:sldId id="261" r:id="rId10"/>
    <p:sldId id="262" r:id="rId11"/>
    <p:sldId id="367" r:id="rId12"/>
    <p:sldId id="377" r:id="rId13"/>
    <p:sldId id="379" r:id="rId14"/>
    <p:sldId id="380" r:id="rId15"/>
    <p:sldId id="265" r:id="rId16"/>
    <p:sldId id="329" r:id="rId17"/>
    <p:sldId id="349" r:id="rId18"/>
    <p:sldId id="374" r:id="rId19"/>
    <p:sldId id="373" r:id="rId20"/>
    <p:sldId id="369" r:id="rId21"/>
    <p:sldId id="372" r:id="rId22"/>
    <p:sldId id="361" r:id="rId23"/>
    <p:sldId id="368" r:id="rId24"/>
    <p:sldId id="382" r:id="rId25"/>
    <p:sldId id="375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22" r:id="rId39"/>
    <p:sldId id="323" r:id="rId40"/>
    <p:sldId id="325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نمط ذو سمات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نمط ذو سمات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نمط ذو سمات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نمط ذو سمات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نمط ذو سمات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325" autoAdjust="0"/>
    <p:restoredTop sz="94660"/>
  </p:normalViewPr>
  <p:slideViewPr>
    <p:cSldViewPr>
      <p:cViewPr>
        <p:scale>
          <a:sx n="80" d="100"/>
          <a:sy n="80" d="100"/>
        </p:scale>
        <p:origin x="-105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AA1AE0-9634-448A-9B2B-6DB27B422E4A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D2C9FC-9910-41D1-B4C7-62B9D61C26D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FEB81F-2FEC-4405-8313-61E93CEB4C94}" type="datetimeFigureOut">
              <a:rPr lang="ar-IQ" smtClean="0"/>
              <a:pPr/>
              <a:t>09/10/1437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18563-805A-49E3-B34F-7BDC6A031C78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428728" y="1071546"/>
            <a:ext cx="7286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PT Bold Broke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214842" cy="128588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00034" y="1357299"/>
            <a:ext cx="75724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IQ" sz="4400" b="1" dirty="0" smtClean="0">
                <a:latin typeface="Simplified Arabic" pitchFamily="18" charset="-78"/>
                <a:cs typeface="Simplified Arabic" pitchFamily="18" charset="-78"/>
              </a:rPr>
              <a:t>﴿ </a:t>
            </a:r>
            <a:r>
              <a:rPr lang="ar-SA" sz="4400" dirty="0" smtClean="0"/>
              <a:t>وَاضْرِبْ لَهُمْ مَثَلَ الْحَيَاةِ الدُّنْيَا كَمَاءٍ أَنْزَلْنَاهُ مِنَ السَّمَاءِ فَاخْتَلَطَ </a:t>
            </a:r>
            <a:r>
              <a:rPr lang="ar-SA" sz="4400" dirty="0" err="1" smtClean="0"/>
              <a:t>بِهِ</a:t>
            </a:r>
            <a:r>
              <a:rPr lang="ar-SA" sz="4400" dirty="0" smtClean="0"/>
              <a:t> نَبَاتُ الْأَرْضِ فَأَصْبَحَ هَشِيمًا تَذْرُوهُ الرِّيَاحُ ۗوَكَانَ</a:t>
            </a:r>
            <a:r>
              <a:rPr lang="ar-IQ" sz="4400" dirty="0" smtClean="0"/>
              <a:t> </a:t>
            </a:r>
            <a:r>
              <a:rPr lang="ar-SA" sz="4400" dirty="0" smtClean="0"/>
              <a:t>اللَّهُ</a:t>
            </a:r>
            <a:r>
              <a:rPr lang="ar-IQ" sz="4400" dirty="0" smtClean="0"/>
              <a:t> </a:t>
            </a:r>
            <a:r>
              <a:rPr lang="ar-SA" sz="4400" dirty="0" smtClean="0"/>
              <a:t>عَلَى</a:t>
            </a:r>
            <a:r>
              <a:rPr lang="ar-IQ" sz="4400" dirty="0" smtClean="0"/>
              <a:t> </a:t>
            </a:r>
            <a:r>
              <a:rPr lang="ar-SA" sz="4400" dirty="0" smtClean="0"/>
              <a:t>كُلّ</a:t>
            </a:r>
            <a:r>
              <a:rPr lang="ar-IQ" sz="4400" dirty="0" smtClean="0"/>
              <a:t> </a:t>
            </a:r>
            <a:r>
              <a:rPr lang="ar-SA" sz="4400" dirty="0" smtClean="0"/>
              <a:t>شَيْءٍ</a:t>
            </a:r>
            <a:r>
              <a:rPr lang="ar-IQ" sz="4400" dirty="0" smtClean="0"/>
              <a:t> </a:t>
            </a:r>
            <a:r>
              <a:rPr lang="ar-SA" sz="4400" dirty="0" smtClean="0"/>
              <a:t>مُقْتَدِرا</a:t>
            </a:r>
            <a:r>
              <a:rPr lang="ar-IQ" sz="4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5400" b="1" dirty="0" smtClean="0">
                <a:latin typeface="Simplified Arabic" pitchFamily="18" charset="-78"/>
                <a:cs typeface="Simplified Arabic" pitchFamily="18" charset="-78"/>
              </a:rPr>
              <a:t>﴾  </a:t>
            </a:r>
            <a:endParaRPr 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                                                             </a:t>
            </a:r>
            <a:r>
              <a:rPr lang="ar-IQ" b="1" dirty="0" smtClean="0">
                <a:solidFill>
                  <a:prstClr val="black"/>
                </a:solidFill>
                <a:cs typeface="Old Antic Outline Shaded" pitchFamily="2" charset="-78"/>
              </a:rPr>
              <a:t>صدق الله العظيم</a:t>
            </a:r>
            <a:endParaRPr lang="en-US" b="1" dirty="0" smtClean="0">
              <a:solidFill>
                <a:prstClr val="black"/>
              </a:solidFill>
              <a:cs typeface="Old Antic Outline Shaded" pitchFamily="2" charset="-78"/>
            </a:endParaRPr>
          </a:p>
          <a:p>
            <a:pPr lvl="0">
              <a:spcBef>
                <a:spcPts val="0"/>
              </a:spcBef>
            </a:pPr>
            <a:r>
              <a:rPr lang="ar-IQ" b="1" dirty="0" smtClean="0">
                <a:solidFill>
                  <a:prstClr val="black"/>
                </a:solidFill>
                <a:cs typeface="Old Antic Outline Shaded" pitchFamily="2" charset="-78"/>
              </a:rPr>
              <a:t>                                                                                                  آية (</a:t>
            </a:r>
            <a:r>
              <a:rPr lang="ar-IQ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ar-IQ" b="1" dirty="0" smtClean="0">
                <a:solidFill>
                  <a:prstClr val="black"/>
                </a:solidFill>
                <a:cs typeface="Old Antic Bold" pitchFamily="2" charset="-78"/>
              </a:rPr>
              <a:t>)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ar-IQ" b="1" dirty="0" smtClean="0">
                <a:solidFill>
                  <a:prstClr val="black"/>
                </a:solidFill>
                <a:cs typeface="Old Antic Outline Shaded" pitchFamily="2" charset="-78"/>
              </a:rPr>
              <a:t>                                                                                              سورة الكهف</a:t>
            </a:r>
            <a:endParaRPr lang="en-US" b="1" dirty="0" smtClean="0">
              <a:solidFill>
                <a:prstClr val="black"/>
              </a:solidFill>
              <a:cs typeface="Old Antic Outline Shaded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571480"/>
            <a:ext cx="8501122" cy="6000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ar-IQ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جمع العينات والاختبارات المدروسة :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  collection </a:t>
            </a:r>
            <a:endParaRPr lang="en-US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تم سحب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مللتر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من الدم الوريدي لمجموعة الاصحاء وكذلك بالنسبة لمجموعة الغسيل الدموي قبل عملية الغسيل ، من مستشفى بعقوبة التعليمي / مركز ابن سينا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للديلزة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، للمدة من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نيسان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ولغاية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أيلول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، تم وضع الدم في أنابيب زجاجية جافة ونظيفة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Vacuum Tubes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وتركت بدرجة حرارة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م</a:t>
            </a:r>
            <a:r>
              <a:rPr lang="ar-IQ" sz="2800" baseline="30000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لمدة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دقيقة ثم فرز مصل الدم بجهاز الطرد المركزي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4000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دورة /دقيقة) لمدة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دقائق لغرض إجراء 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فحوصات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الكلوكوز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واليوريا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والكرياتنين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والألبومين والصوديوم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والبوتاسيوم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والكلوريد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والكالسيوم والفوسفات بجهاز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COBAS INTEGRA analyzers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، أما الباقي من مصل دم النماذج فقد تم وضعها في أنابيب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Ependroff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حجم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سم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وحفظت عند درجة حرارة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-40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لحين إجراء فحوصات هرمون الغدة جار الدرقية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وفيتامين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والمغنيسيوم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endParaRPr lang="ar-IQ" sz="2200" b="1" dirty="0" smtClean="0">
              <a:solidFill>
                <a:srgbClr val="0000FF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Autofit/>
          </a:bodyPr>
          <a:lstStyle/>
          <a:p>
            <a:pPr algn="r"/>
            <a:r>
              <a:rPr lang="ar-IQ" sz="4000" b="1" u="sng" dirty="0" smtClean="0">
                <a:solidFill>
                  <a:srgbClr val="FFFF00"/>
                </a:solidFill>
              </a:rPr>
              <a:t>الأجهزة المستخدمة :</a:t>
            </a:r>
            <a:endParaRPr lang="ar-IQ" sz="4000" b="1" u="sng" dirty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348" y="107154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تم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استخدام </a:t>
            </a:r>
            <a:r>
              <a:rPr lang="ar-S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جهاز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Accent 200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وذلك لقياس مستوى </a:t>
            </a:r>
            <a:r>
              <a:rPr lang="ar-IQ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المغنيسيوم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في مصل الدم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 descr="C:\Users\omar\Desktop\cormay-accent-200-biochemistry-analyz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46412"/>
            <a:ext cx="7072362" cy="438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681682"/>
          </a:xfrm>
        </p:spPr>
        <p:txBody>
          <a:bodyPr/>
          <a:lstStyle/>
          <a:p>
            <a:pPr algn="justLow"/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تم استخدام جهاز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COBAS INTEGRA analyzers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لقياس مستوى كل من(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الفوسفات ,الكالسيوم ,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الكلوكوز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اليوريا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الكرياتنين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الالبومين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    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في مصل الدم 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C:\Users\omar\Desktop\Cobas Integ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735811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فيما تم استخدام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جهاز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TOSOH AIA-360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لقياس مستوى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هرمون جار الدرقية .</a:t>
            </a:r>
          </a:p>
          <a:p>
            <a:endParaRPr lang="ar-IQ" dirty="0"/>
          </a:p>
        </p:txBody>
      </p:sp>
      <p:pic>
        <p:nvPicPr>
          <p:cNvPr id="5" name="صورة 4" descr="C:\Users\omar\Desktop\aia-360-mai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467368"/>
          </a:xfrm>
        </p:spPr>
        <p:txBody>
          <a:bodyPr/>
          <a:lstStyle/>
          <a:p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بينما تم قياس مستوى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في مصل الدم بوساطة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جهاز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MAGLUMI 1000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C:\Users\omar\Desktop\20131231065959-MAGLUMI-1000.jp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8660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5340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r-IQ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التحليل الإحصائي :</a:t>
            </a:r>
            <a:endParaRPr lang="en-US" sz="28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justLow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800" dirty="0" smtClean="0"/>
              <a:t>تم جمع البيانات الخاصـة بعينات الدراسة وتحليلها إحصائيـاً باستعمال نظام</a:t>
            </a:r>
            <a:r>
              <a:rPr lang="en-US" sz="2800" dirty="0" smtClean="0"/>
              <a:t>(SPSS 20)</a:t>
            </a:r>
            <a:r>
              <a:rPr lang="ar-SA" sz="2800" dirty="0" smtClean="0"/>
              <a:t>لنظام </a:t>
            </a:r>
            <a:r>
              <a:rPr lang="ar-SA" sz="2800" dirty="0" err="1" smtClean="0"/>
              <a:t>الـ</a:t>
            </a:r>
            <a:r>
              <a:rPr lang="ar-SA" sz="2800" dirty="0" smtClean="0"/>
              <a:t> </a:t>
            </a:r>
            <a:r>
              <a:rPr lang="en-US" sz="2800" dirty="0" smtClean="0"/>
              <a:t>Windows (SPSS, Chicago, I </a:t>
            </a:r>
            <a:r>
              <a:rPr lang="en-US" sz="2800" dirty="0" err="1" smtClean="0"/>
              <a:t>llionois</a:t>
            </a:r>
            <a:r>
              <a:rPr lang="en-US" sz="2800" dirty="0" smtClean="0"/>
              <a:t> and U.S.A)</a:t>
            </a:r>
            <a:r>
              <a:rPr lang="ar-SA" sz="2800" dirty="0" smtClean="0"/>
              <a:t> إذ تم استعمال تحليل التباين ما بين المجاميـع</a:t>
            </a:r>
            <a:r>
              <a:rPr lang="en-US" sz="2800" dirty="0" smtClean="0"/>
              <a:t>analysis of variance (ANOVA) </a:t>
            </a:r>
            <a:r>
              <a:rPr lang="ar-SA" sz="2800" dirty="0" smtClean="0"/>
              <a:t>، ولمعرفة أقل الفروق المعنوية تم استخدام اختبار</a:t>
            </a:r>
            <a:r>
              <a:rPr lang="en-US" sz="2800" dirty="0" smtClean="0"/>
              <a:t>Least significant differences (L.S.D)</a:t>
            </a:r>
            <a:r>
              <a:rPr lang="ar-SA" sz="2800" dirty="0" smtClean="0"/>
              <a:t> .</a:t>
            </a:r>
            <a:endParaRPr lang="en-US" sz="2800" dirty="0" smtClean="0"/>
          </a:p>
          <a:p>
            <a:pPr algn="justLow"/>
            <a:r>
              <a:rPr lang="ar-SA" sz="2800" dirty="0" smtClean="0"/>
              <a:t>رُبطت بعض المتغيرات مع بعضها على شكل معامل ارتباط خطي </a:t>
            </a:r>
            <a:r>
              <a:rPr lang="en-US" sz="2800" dirty="0" smtClean="0"/>
              <a:t>Linear correlation coefficient</a:t>
            </a:r>
            <a:r>
              <a:rPr lang="ar-SA" sz="2800" dirty="0" smtClean="0"/>
              <a:t> وتم قياس قوة الارتباط من خلال معامل </a:t>
            </a:r>
            <a:r>
              <a:rPr lang="ar-SA" sz="2800" dirty="0" err="1" smtClean="0"/>
              <a:t>بيرسون</a:t>
            </a:r>
            <a:r>
              <a:rPr lang="ar-SA" sz="2800" dirty="0" smtClean="0"/>
              <a:t> </a:t>
            </a:r>
            <a:r>
              <a:rPr lang="ar-SA" sz="2800" dirty="0" err="1" smtClean="0"/>
              <a:t>العزومي</a:t>
            </a:r>
            <a:r>
              <a:rPr lang="ar-SA" sz="2800" dirty="0" smtClean="0"/>
              <a:t> للارتباط </a:t>
            </a:r>
            <a:r>
              <a:rPr lang="en-US" sz="2800" dirty="0" smtClean="0"/>
              <a:t>Person's moment correlation</a:t>
            </a:r>
            <a:r>
              <a:rPr lang="ar-IQ" sz="2800" dirty="0" smtClean="0"/>
              <a:t>.</a:t>
            </a:r>
            <a:endParaRPr lang="en-US" sz="2800" dirty="0" smtClean="0"/>
          </a:p>
          <a:p>
            <a:pPr>
              <a:buNone/>
            </a:pP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28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5760" cy="4343"/>
          </a:xfrm>
        </p:grpSpPr>
        <p:pic>
          <p:nvPicPr>
            <p:cNvPr id="5" name="Picture 2229" descr="Alafandi &amp; Sbahi (370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43"/>
            </a:xfrm>
            <a:prstGeom prst="rect">
              <a:avLst/>
            </a:prstGeom>
            <a:noFill/>
          </p:spPr>
        </p:pic>
        <p:sp>
          <p:nvSpPr>
            <p:cNvPr id="6" name="WordArt 2230"/>
            <p:cNvSpPr>
              <a:spLocks noChangeArrowheads="1" noChangeShapeType="1" noTextEdit="1"/>
            </p:cNvSpPr>
            <p:nvPr/>
          </p:nvSpPr>
          <p:spPr bwMode="auto">
            <a:xfrm>
              <a:off x="2699" y="2432"/>
              <a:ext cx="2824" cy="10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ar-IQ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0066">
                          <a:alpha val="50000"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rPr>
                <a:t>النتائج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62216" cy="6429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0" y="428604"/>
            <a:ext cx="8858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جدول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) مستويات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، فيتامين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 وبعض القيم البايوكيميائية لمرضى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 مقارنة بالأصحاء</a:t>
            </a:r>
            <a:r>
              <a:rPr lang="ar-IQ" b="1" dirty="0" smtClean="0"/>
              <a:t> .</a:t>
            </a:r>
            <a:endParaRPr lang="en-US" dirty="0" smtClean="0"/>
          </a:p>
          <a:p>
            <a:r>
              <a:rPr lang="ar-IQ" b="1" dirty="0" smtClean="0"/>
              <a:t> </a:t>
            </a:r>
            <a:endParaRPr lang="ar-IQ" dirty="0"/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492958" cy="6688814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2681699"/>
                <a:gridCol w="2584225"/>
                <a:gridCol w="3227034"/>
              </a:tblGrid>
              <a:tr h="5337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solidFill>
                            <a:schemeClr val="tx1"/>
                          </a:solidFill>
                        </a:rPr>
                        <a:t>الصفات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الأصحاء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م . ح ±</a:t>
                      </a:r>
                      <a:r>
                        <a:rPr lang="ar-IQ" sz="1800" b="1" dirty="0">
                          <a:solidFill>
                            <a:schemeClr val="tx1"/>
                          </a:solidFill>
                        </a:rPr>
                        <a:t> أ.م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مرضى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ESRD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م . ح ±</a:t>
                      </a:r>
                      <a:r>
                        <a:rPr lang="ar-IQ" sz="1800" b="1" dirty="0">
                          <a:solidFill>
                            <a:schemeClr val="tx1"/>
                          </a:solidFill>
                        </a:rPr>
                        <a:t> أ.م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</a:tr>
              <a:tr h="2790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العدد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هرمون جار الدرقية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</a:t>
                      </a:r>
                      <a:r>
                        <a:rPr lang="ar-IQ" sz="1800" b="1" dirty="0" err="1"/>
                        <a:t>بيكوغرام</a:t>
                      </a:r>
                      <a:r>
                        <a:rPr lang="ar-IQ" sz="1800" b="1" dirty="0"/>
                        <a:t> / مل)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3140" algn="ctr"/>
                        </a:tabLs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19.29 ± 40.40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221.02 ±</a:t>
                      </a: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276.18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فيتامين </a:t>
                      </a:r>
                      <a:r>
                        <a:rPr lang="en-US" sz="1800" b="1" dirty="0"/>
                        <a:t>D</a:t>
                      </a:r>
                      <a:r>
                        <a:rPr lang="en-US" sz="1800" b="1" baseline="-25000" dirty="0"/>
                        <a:t>3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</a:t>
                      </a:r>
                      <a:r>
                        <a:rPr lang="ar-IQ" sz="1800" b="1" dirty="0" err="1"/>
                        <a:t>نانوغرام</a:t>
                      </a:r>
                      <a:r>
                        <a:rPr lang="ar-IQ" sz="1800" b="1" dirty="0"/>
                        <a:t> / مل)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4.04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 35.30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11.88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±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34.07 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err="1"/>
                        <a:t>اليوريا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(ملي مول/لتر)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1.07± 4.43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0.65 ±27.15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err="1"/>
                        <a:t>الكرياتينين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(ملي مول/لتر)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12.14 ±73.29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248.20 ± 600.56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معدل الترشيح </a:t>
                      </a:r>
                      <a:r>
                        <a:rPr lang="ar-IQ" sz="1800" b="1" dirty="0" err="1"/>
                        <a:t>الكبيبي</a:t>
                      </a:r>
                      <a:r>
                        <a:rPr lang="ar-IQ" sz="1800" b="1" dirty="0"/>
                        <a:t> (ملل/دقيقة)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43.57 ± 74.82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21.83 ± 32.81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2790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العمر (سنة)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1610" algn="l"/>
                          <a:tab pos="1243965" algn="l"/>
                        </a:tabLs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10.23 ± 51.5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11.21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± 52.17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2790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سكر الدم (ملي مول/لتر)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0.51 ± 4.58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2.57 ± 6.00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3139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الألبومين (غم/لتر)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1.95 ± 41.39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5.16 ± 36.22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ضغط الدم الانقباضي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(ملم </a:t>
                      </a:r>
                      <a:r>
                        <a:rPr lang="ar-IQ" sz="1800" b="1" dirty="0" err="1"/>
                        <a:t>زئبق</a:t>
                      </a:r>
                      <a:r>
                        <a:rPr lang="ar-IQ" sz="1800" b="1" dirty="0"/>
                        <a:t>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7.76 ± 130.83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 146.62</a:t>
                      </a: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22.40</a:t>
                      </a:r>
                      <a:r>
                        <a:rPr lang="ar-IQ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  <a:tr h="534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ضغط الدم الانبساطي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(ملم </a:t>
                      </a:r>
                      <a:r>
                        <a:rPr lang="ar-IQ" sz="1800" b="1" dirty="0" err="1"/>
                        <a:t>زئبق</a:t>
                      </a:r>
                      <a:r>
                        <a:rPr lang="ar-IQ" sz="1800" b="1" dirty="0"/>
                        <a:t>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4.15 ± 82.08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12.16 ±83.45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13" marR="54813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5429264"/>
            <a:ext cx="8572560" cy="819136"/>
          </a:xfrm>
        </p:spPr>
        <p:txBody>
          <a:bodyPr>
            <a:normAutofit fontScale="92500" lnSpcReduction="10000"/>
          </a:bodyPr>
          <a:lstStyle/>
          <a:p>
            <a:pPr algn="justLow"/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) يوضح العلاقة الترابطية 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=0.116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بين</a:t>
            </a:r>
            <a:r>
              <a:rPr lang="ar-IQ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PTH</a:t>
            </a:r>
            <a:r>
              <a:rPr lang="ar-IQ" b="1" dirty="0" smtClean="0">
                <a:solidFill>
                  <a:srgbClr val="0000FF"/>
                </a:solidFill>
              </a:rPr>
              <a:t> ومعدل الترشيح </a:t>
            </a:r>
            <a:r>
              <a:rPr lang="ar-IQ" b="1" dirty="0" err="1" smtClean="0">
                <a:solidFill>
                  <a:srgbClr val="0000FF"/>
                </a:solidFill>
              </a:rPr>
              <a:t>الكبيبي</a:t>
            </a:r>
            <a:r>
              <a:rPr lang="ar-IQ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GFR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5" name="صورة 4" descr="E:\عمر الخزرجي\رسالتي\رسالتي جديد جديد\ملحق\علاقات ترابطية\PTH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1"/>
            <a:ext cx="7858180" cy="412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5429264"/>
            <a:ext cx="8433654" cy="714380"/>
          </a:xfrm>
        </p:spPr>
        <p:txBody>
          <a:bodyPr/>
          <a:lstStyle/>
          <a:p>
            <a:pPr algn="justLow"/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يبين علاقة الارتباط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=0.607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والعمر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/>
            <a:endParaRPr lang="ar-IQ" dirty="0"/>
          </a:p>
        </p:txBody>
      </p:sp>
      <p:pic>
        <p:nvPicPr>
          <p:cNvPr id="5" name="صورة 4" descr="E:\عمر الخزرجي\رسالتي\رسالتي جديد جديد\ملحق\علاقات ترابطية\العمرر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7929618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571480"/>
            <a:ext cx="8433654" cy="585791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ar-IQ" sz="11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ar-IQ" sz="11200" b="1" dirty="0" smtClean="0">
                <a:ln w="11430"/>
                <a:solidFill>
                  <a:srgbClr val="FF0000"/>
                </a:solidFill>
              </a:rPr>
              <a:t>هرمونات الجنب الدرقية كمنظمات لبعض الألكتروليتات </a:t>
            </a:r>
          </a:p>
          <a:p>
            <a:pPr algn="ctr">
              <a:lnSpc>
                <a:spcPct val="120000"/>
              </a:lnSpc>
              <a:buNone/>
            </a:pPr>
            <a:r>
              <a:rPr lang="ar-IQ" sz="11200" b="1" dirty="0" smtClean="0">
                <a:ln w="11430"/>
                <a:solidFill>
                  <a:srgbClr val="FF0000"/>
                </a:solidFill>
              </a:rPr>
              <a:t>لمرض الكلى المزمن</a:t>
            </a:r>
          </a:p>
          <a:p>
            <a:pPr algn="ctr">
              <a:lnSpc>
                <a:spcPct val="120000"/>
              </a:lnSpc>
              <a:buNone/>
            </a:pPr>
            <a:endParaRPr lang="ar-IQ" sz="11200" b="1" dirty="0" smtClean="0">
              <a:ln w="11430"/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11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Parathyroid hormone as the main regulator of some electrolytes in chronic kidney disease</a:t>
            </a:r>
            <a:endParaRPr lang="en-US" sz="112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IQ" sz="80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ar-IQ" sz="9600" b="1" u="sng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من قبل </a:t>
            </a:r>
          </a:p>
          <a:p>
            <a:pPr algn="ctr">
              <a:buNone/>
            </a:pPr>
            <a:r>
              <a:rPr lang="ar-IQ" sz="96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عمر مبارك محمد </a:t>
            </a:r>
            <a:r>
              <a:rPr lang="ar-IQ" sz="96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الخزرجي</a:t>
            </a:r>
            <a:endParaRPr lang="ar-IQ" sz="96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r-IQ" sz="9600" b="1" dirty="0" smtClean="0">
              <a:ln w="11430"/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ar-IQ" sz="9600" b="1" u="sng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بإشراف</a:t>
            </a:r>
          </a:p>
          <a:p>
            <a:pPr algn="ctr">
              <a:buNone/>
            </a:pPr>
            <a:r>
              <a:rPr lang="ar-IQ" sz="9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أ.م.د فراس طاهر ماهر</a:t>
            </a:r>
          </a:p>
          <a:p>
            <a:pPr algn="ctr">
              <a:buNone/>
            </a:pPr>
            <a:r>
              <a:rPr lang="ar-IQ" sz="9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أ.د حميد محمود مجيد</a:t>
            </a:r>
            <a:endParaRPr lang="en-US" sz="96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498080" cy="928686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ar-IQ" sz="4400" dirty="0" smtClean="0">
                <a:solidFill>
                  <a:schemeClr val="tx1"/>
                </a:solidFill>
              </a:rPr>
              <a:t> </a:t>
            </a:r>
            <a:br>
              <a:rPr lang="ar-IQ" sz="4400" dirty="0" smtClean="0">
                <a:solidFill>
                  <a:schemeClr val="tx1"/>
                </a:solidFill>
              </a:rPr>
            </a:br>
            <a:r>
              <a:rPr lang="ar-IQ" sz="4400" dirty="0" smtClean="0">
                <a:solidFill>
                  <a:schemeClr val="tx1"/>
                </a:solidFill>
              </a:rPr>
              <a:t/>
            </a:r>
            <a:br>
              <a:rPr lang="ar-IQ" sz="4400" dirty="0" smtClean="0">
                <a:solidFill>
                  <a:schemeClr val="tx1"/>
                </a:solidFill>
              </a:rPr>
            </a:br>
            <a:r>
              <a:rPr lang="ar-IQ" sz="4400" dirty="0" smtClean="0">
                <a:solidFill>
                  <a:schemeClr val="tx1"/>
                </a:solidFill>
              </a:rPr>
              <a:t/>
            </a:r>
            <a:br>
              <a:rPr lang="ar-IQ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472" y="507207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يبين علاقة الارتباط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=0.212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وسكر الدم 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 descr="E:\عمر الخزرجي\رسالتي\رسالتي جديد جديد\ملحق\علاقات ترابطية\الكلوكوز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7572427" cy="380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214950"/>
            <a:ext cx="8719406" cy="1033450"/>
          </a:xfrm>
        </p:spPr>
        <p:txBody>
          <a:bodyPr>
            <a:normAutofit/>
          </a:bodyPr>
          <a:lstStyle/>
          <a:p>
            <a:pPr algn="justLow"/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0.139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والألبومين .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5" name="صورة 4" descr="E:\عمر الخزرجي\رسالتي\رسالتي جديد جديد\ملحق\علاقات ترابطية\البومين ، هرمون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8572528" cy="407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928662" y="5429264"/>
            <a:ext cx="8005026" cy="819136"/>
          </a:xfrm>
        </p:spPr>
        <p:txBody>
          <a:bodyPr>
            <a:normAutofit lnSpcReduction="10000"/>
          </a:bodyPr>
          <a:lstStyle/>
          <a:p>
            <a:pPr algn="justLow"/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0.088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مستويات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وضغط  الدم الانقباضي  .</a:t>
            </a:r>
          </a:p>
          <a:p>
            <a:endParaRPr lang="ar-IQ" sz="2400" dirty="0"/>
          </a:p>
        </p:txBody>
      </p:sp>
      <p:pic>
        <p:nvPicPr>
          <p:cNvPr id="4" name="صورة 3" descr="E:\عمر الخزرجي\رسالتي\رسالتي جديد جديد\ملحق\علاقات ترابطية\الانقباضي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501121" cy="442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5429264"/>
            <a:ext cx="8215370" cy="857256"/>
          </a:xfrm>
        </p:spPr>
        <p:txBody>
          <a:bodyPr>
            <a:normAutofit lnSpcReduction="10000"/>
          </a:bodyPr>
          <a:lstStyle/>
          <a:p>
            <a:pPr algn="justLow"/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) يوضح علاقة الارتباط 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0.263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بين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مستويات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 ضغط الدم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الإنبساطي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الانبساطي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1" y="785794"/>
            <a:ext cx="7358114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926708" cy="50006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7" name="مستطيل 6"/>
          <p:cNvSpPr/>
          <p:nvPr/>
        </p:nvSpPr>
        <p:spPr>
          <a:xfrm>
            <a:off x="357158" y="42860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جدول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) مستويات بعض </a:t>
            </a:r>
            <a:r>
              <a:rPr lang="ar-IQ" sz="2400" b="1" dirty="0" err="1" smtClean="0">
                <a:latin typeface="Times New Roman" pitchFamily="18" charset="0"/>
                <a:cs typeface="Times New Roman" pitchFamily="18" charset="0"/>
              </a:rPr>
              <a:t>الشوارد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في مصل دم مرضى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مقارنة بالأصحاء .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7715304" cy="5763794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847572"/>
                <a:gridCol w="2959068"/>
                <a:gridCol w="2908664"/>
              </a:tblGrid>
              <a:tr h="82603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/>
                        <a:t>الصفات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/>
                        <a:t>الاصحاء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/>
                        <a:t>م . ح ±</a:t>
                      </a:r>
                      <a:r>
                        <a:rPr lang="ar-IQ" sz="1800" b="1" dirty="0"/>
                        <a:t> أ.م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/>
                        <a:t>مرضى </a:t>
                      </a:r>
                      <a:r>
                        <a:rPr lang="en-US" sz="1800" b="1" dirty="0"/>
                        <a:t>ESRD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/>
                        <a:t>م . ح ±</a:t>
                      </a:r>
                      <a:r>
                        <a:rPr lang="ar-IQ" sz="1800" b="1" dirty="0"/>
                        <a:t> أ.م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الفوسفات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(ملي مول/لتر)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0.16 ± 1.05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 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0.52 ± 1.53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الكالسيوم</a:t>
                      </a:r>
                      <a:endParaRPr lang="en-US" sz="1800" b="1" dirty="0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/>
                        <a:t>(ملي مول/لتر)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0.10 ± 2.37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0.29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 2.07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المغنسيوم</a:t>
                      </a:r>
                      <a:endParaRPr lang="en-US" sz="1800" b="1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(ملغم/ديسلتر )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0.13 ± 2.47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0.72 ± 2.11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الصوديوم</a:t>
                      </a:r>
                      <a:endParaRPr lang="en-US" sz="1800" b="1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(ملي مول/لتر)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1.89 ± 150.23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3.42 ± 142.84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الكلوريد</a:t>
                      </a:r>
                      <a:endParaRPr lang="en-US" sz="1800" b="1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(ملي مول/لتر)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1.77 ± 103.95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IQ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4.38 ±105.54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  <a:tr h="7259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البوتاسيوم</a:t>
                      </a:r>
                      <a:endParaRPr lang="en-US" sz="1800" b="1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/>
                        <a:t>(ملي مول/لتر)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0.35 ± 4.47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0.97 ± 5.59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87" marR="65887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286388"/>
            <a:ext cx="8715436" cy="714380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0.253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والفوسفات </a:t>
            </a:r>
            <a:r>
              <a:rPr lang="ar-IQ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فوسفاتت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8215369" cy="414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357826"/>
            <a:ext cx="8715436" cy="642942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 537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والكالسيوم .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كالسيومم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786741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214950"/>
            <a:ext cx="8929718" cy="785818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 369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 </a:t>
            </a:r>
            <a:r>
              <a:rPr lang="ar-IQ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والمغنسيوم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مغنيسيومم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572428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109650"/>
          </a:xfrm>
        </p:spPr>
        <p:txBody>
          <a:bodyPr/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0.031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مستويات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والصوديوم . 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صوديو ، هرمون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8143932" cy="4333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بين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 315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مستويات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والكلوريد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كلوريدد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764386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5783" cy="4337"/>
          </a:xfrm>
        </p:grpSpPr>
        <p:pic>
          <p:nvPicPr>
            <p:cNvPr id="5" name="Picture 7" descr="Alafandi &amp; Sbahi (332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83" cy="4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WordArt 8" descr="ph-10021"/>
            <p:cNvSpPr>
              <a:spLocks noChangeArrowheads="1" noChangeShapeType="1" noTextEdit="1"/>
            </p:cNvSpPr>
            <p:nvPr/>
          </p:nvSpPr>
          <p:spPr bwMode="auto">
            <a:xfrm>
              <a:off x="884" y="663"/>
              <a:ext cx="2222" cy="9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r>
                <a:rPr lang="ar-IQ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stretch>
                      <a:fillRect/>
                    </a:stretch>
                  </a:blipFill>
                  <a:latin typeface="Arial Black"/>
                </a:rPr>
                <a:t>المقدمة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>
            <a:normAutofit fontScale="92500" lnSpcReduction="10000"/>
          </a:bodyPr>
          <a:lstStyle/>
          <a:p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0.136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مستويات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والبوتاسيوم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بوتاسيومم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5"/>
            <a:ext cx="8001056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0.163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والفوسفات .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D فوسفات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00108"/>
            <a:ext cx="7286675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>
            <a:normAutofit fontScale="92500" lnSpcReduction="10000"/>
          </a:bodyPr>
          <a:lstStyle/>
          <a:p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السالبة 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0.179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والمغنسيوم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فيتامين ، مغنيسيوم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00108"/>
            <a:ext cx="8072494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0.363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GFR</a:t>
            </a:r>
            <a:endParaRPr lang="ar-IQ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 descr="E:\عمر الخزرجي\رسالتي\رسالتي جديد جديد\ملحق\علاقات ترابطية\Vt.D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85794"/>
            <a:ext cx="7358114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rmAutofit fontScale="85000" lnSpcReduction="20000"/>
          </a:bodyPr>
          <a:lstStyle/>
          <a:p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0.205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والكالسيوم .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فيتامين ، كالسيومم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928671"/>
            <a:ext cx="7500989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rmAutofit fontScale="85000" lnSpcReduction="20000"/>
          </a:bodyPr>
          <a:lstStyle/>
          <a:p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السالبة (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 058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و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فيتامين دد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1" y="1071546"/>
            <a:ext cx="7929618" cy="425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>
            <a:normAutofit fontScale="92500" lnSpcReduction="10000"/>
          </a:bodyPr>
          <a:lstStyle/>
          <a:p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 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الموجبة (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0.307</a:t>
            </a:r>
            <a:r>
              <a:rPr lang="ar-IQ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بين 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وضغط الدم </a:t>
            </a:r>
            <a:r>
              <a:rPr lang="ar-IQ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الإنقباضي</a:t>
            </a:r>
            <a:r>
              <a:rPr lang="ar-IQ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انقباضي D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1" y="928670"/>
            <a:ext cx="7572428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500702"/>
            <a:ext cx="8929718" cy="823898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شكل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) يوضح العلاقة الترابطية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الموجبة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0.307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بين 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فيتامين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وضغط الدم </a:t>
            </a:r>
            <a:r>
              <a:rPr lang="ar-IQ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الإنبساطي</a:t>
            </a:r>
            <a:r>
              <a:rPr lang="ar-IQ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ar-IQ" dirty="0"/>
          </a:p>
        </p:txBody>
      </p:sp>
      <p:pic>
        <p:nvPicPr>
          <p:cNvPr id="4" name="صورة 3" descr="E:\عمر الخزرجي\رسالتي\رسالتي جديد جديد\ملحق\علاقات ترابطية\انبساطي D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1" y="857232"/>
            <a:ext cx="7715304" cy="407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r"/>
            <a:r>
              <a:rPr lang="ar-IQ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الاستنتاجات والتوصيات </a:t>
            </a:r>
            <a:endParaRPr lang="ar-IQ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28670"/>
            <a:ext cx="8926808" cy="5572164"/>
          </a:xfrm>
          <a:noFill/>
        </p:spPr>
        <p:txBody>
          <a:bodyPr>
            <a:normAutofit fontScale="77500" lnSpcReduction="20000"/>
          </a:bodyPr>
          <a:lstStyle/>
          <a:p>
            <a:pPr algn="justLow"/>
            <a:r>
              <a:rPr lang="ar-IQ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IQ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الاستنتاجات</a:t>
            </a:r>
            <a:r>
              <a:rPr lang="ar-IQ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Low"/>
            <a:r>
              <a:rPr lang="ar-IQ" b="1" dirty="0" smtClean="0">
                <a:solidFill>
                  <a:srgbClr val="FF0000"/>
                </a:solidFill>
              </a:rPr>
              <a:t>من خلال ما تم عرضه آنفاً فقد توصلت الدراسة إلى مجموعة من الاستنتاجات  يمكن أجمالها  بالاتي</a:t>
            </a:r>
            <a:r>
              <a:rPr lang="ar-IQ" dirty="0" smtClean="0">
                <a:solidFill>
                  <a:srgbClr val="FF0000"/>
                </a:solidFill>
              </a:rPr>
              <a:t> :</a:t>
            </a:r>
          </a:p>
          <a:p>
            <a:pPr algn="justLow"/>
            <a:endParaRPr lang="ar-IQ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وجود علاقة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إرتباط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موجبة بين هرمون جار الدرقية وكل من الألبومين ، ضغط الدم الانبساطي ، الفوسفات ،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المغنيسيوم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، الصوديوم ،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الكلوريدوالبوتاسيوم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لدى مرضى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وجود علاقة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إرتباط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سالبة بين هرمون جار الدرقية وكل من معدل الترشيح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الكبيبي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، العمر ، سكر الدم ، ضغط الدم الانقباضي ، الكالسيوم وفيتامين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لدىمرضى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وجود علاقة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إرتباط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موجبة بين فيتامين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وكل من الفوسفات ، معدل الترشيح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الكبيبي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، الكالسيوم ، ضغط الدم الانقباضي ، ضغط الدم الانبساطي وسكر الدم لدى مرضى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وجود علاقة ارتباط سالبة بين فيتامين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وكل من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المغنسيوم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وهرمون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لدى مرضى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عدم وجود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تأثرمعنوي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في انخفاض مستويات فيتامين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25(OH)D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في مصل دم مرضى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مقارنة بالأصحاء .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IQ" sz="8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IQ" sz="8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ar-IQ" sz="8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357166"/>
            <a:ext cx="8572560" cy="5891234"/>
          </a:xfrm>
        </p:spPr>
        <p:txBody>
          <a:bodyPr>
            <a:normAutofit/>
          </a:bodyPr>
          <a:lstStyle/>
          <a:p>
            <a:pPr algn="just"/>
            <a:r>
              <a:rPr lang="ar-IQ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التوصيات :</a:t>
            </a:r>
          </a:p>
          <a:p>
            <a:r>
              <a:rPr lang="ar-IQ" sz="2400" b="1" dirty="0" smtClean="0">
                <a:solidFill>
                  <a:srgbClr val="FF0000"/>
                </a:solidFill>
              </a:rPr>
              <a:t>خلصت الدراسة إلى جملة من التوصيات التي تحمل رؤى </a:t>
            </a:r>
            <a:r>
              <a:rPr lang="ar-IQ" sz="2400" b="1" dirty="0" err="1" smtClean="0">
                <a:solidFill>
                  <a:srgbClr val="FF0000"/>
                </a:solidFill>
              </a:rPr>
              <a:t>و</a:t>
            </a:r>
            <a:r>
              <a:rPr lang="ar-IQ" sz="2400" b="1" dirty="0" smtClean="0">
                <a:solidFill>
                  <a:srgbClr val="FF0000"/>
                </a:solidFill>
              </a:rPr>
              <a:t> أفكار علمية يمكن أجمالها بالآتي :</a:t>
            </a:r>
            <a:endParaRPr lang="ar-IQ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Low"/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إجراء دراسة تتضمن قياس مستويات فيتامين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الفعال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[1,25(OH)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أو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الانزيم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25(OH)D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1-hydroxylase (1-OHase)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algn="justLow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/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الأخذ بنظر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الأعتبار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قياس مستوى هرمون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في مصل دم مرضى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مع استخدام المعالجة الدوائية في حالة الارتفاع أو الانخفاض في مستويات الهرمون 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ar-IQ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571480"/>
            <a:ext cx="8362216" cy="6000792"/>
          </a:xfrm>
        </p:spPr>
        <p:txBody>
          <a:bodyPr>
            <a:noAutofit/>
          </a:bodyPr>
          <a:lstStyle/>
          <a:p>
            <a:endParaRPr lang="ar-IQ" sz="2400" dirty="0" smtClean="0"/>
          </a:p>
          <a:p>
            <a:endParaRPr lang="ar-IQ" sz="2400" dirty="0" smtClean="0"/>
          </a:p>
          <a:p>
            <a:endParaRPr lang="ar-IQ" sz="2400" dirty="0" smtClean="0"/>
          </a:p>
          <a:p>
            <a:endParaRPr lang="ar-IQ" sz="2400" dirty="0" smtClean="0"/>
          </a:p>
          <a:p>
            <a:endParaRPr lang="ar-IQ" sz="2400" dirty="0" smtClean="0"/>
          </a:p>
          <a:p>
            <a:endParaRPr lang="ar-IQ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just"/>
            <a:endParaRPr lang="ar-IQ" sz="2400" b="1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1000100" y="785794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يعد هرمون جار الدرقية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المنظم الرئيسي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لإستتباب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بعض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الشوارد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، إذ يؤثر على عدة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انواع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من الخلايا بصورة مباشرة وغير مباشرة ، ويزداد مستوى الهرمون في حالة بناء وارتشاف العظام على حد سواء ،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اذ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ينظم عملية ارتشاف العظام لتحرير الكالسيوم والتعويض عن النقص الحاصل للكالسيوم في الدم ، حيث توجد مستقبلاته في مولدات الخلايا العظمية </a:t>
            </a:r>
            <a:r>
              <a:rPr lang="ar-IQ" sz="2800" dirty="0" err="1" smtClean="0">
                <a:latin typeface="Times New Roman" pitchFamily="18" charset="0"/>
                <a:cs typeface="Times New Roman" pitchFamily="18" charset="0"/>
              </a:rPr>
              <a:t>الاولية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Preosteoblasts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والخلايا العظمية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Osteocytes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والخلايا المبطنة ، وللكالسيوم دور في تنظيم التخليق الحيوي لهرمون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PTH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ar-IQ" sz="2800" dirty="0" smtClean="0"/>
          </a:p>
          <a:p>
            <a:endParaRPr lang="ar-IQ" sz="2800" dirty="0" smtClean="0"/>
          </a:p>
          <a:p>
            <a:endParaRPr lang="ar-IQ" sz="2800" dirty="0" smtClean="0"/>
          </a:p>
          <a:p>
            <a:endParaRPr lang="ar-IQ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 عالية الجودة راقية HAMIRAQ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42918"/>
            <a:ext cx="7672409" cy="479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/>
          <a:lstStyle/>
          <a:p>
            <a:pPr algn="ctr">
              <a:buNone/>
            </a:pPr>
            <a:r>
              <a:rPr lang="ar-IQ" sz="4400" b="1" dirty="0" smtClean="0">
                <a:solidFill>
                  <a:srgbClr val="FF0000"/>
                </a:solidFill>
              </a:rPr>
              <a:t>شكراً لإصغائكم </a:t>
            </a:r>
          </a:p>
          <a:p>
            <a:endParaRPr lang="ar-IQ" dirty="0" smtClean="0"/>
          </a:p>
          <a:p>
            <a:pPr algn="ctr">
              <a:buNone/>
            </a:pPr>
            <a:r>
              <a:rPr lang="ar-IQ" sz="4400" b="1" dirty="0" smtClean="0">
                <a:solidFill>
                  <a:srgbClr val="FF0000"/>
                </a:solidFill>
              </a:rPr>
              <a:t>والسلام عليكم ورحمة الله وبركاته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928670"/>
            <a:ext cx="7829576" cy="5395930"/>
          </a:xfrm>
        </p:spPr>
        <p:txBody>
          <a:bodyPr>
            <a:normAutofit fontScale="92500" lnSpcReduction="10000"/>
          </a:bodyPr>
          <a:lstStyle/>
          <a:p>
            <a:pPr algn="justLow"/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حيث تشير دراسات </a:t>
            </a:r>
            <a:r>
              <a:rPr lang="ar-IQ" sz="3300" dirty="0" err="1" smtClean="0">
                <a:latin typeface="Times New Roman" pitchFamily="18" charset="0"/>
                <a:cs typeface="Times New Roman" pitchFamily="18" charset="0"/>
              </a:rPr>
              <a:t>اجريت</a:t>
            </a:r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 على الفئران إلى </a:t>
            </a:r>
            <a:r>
              <a:rPr lang="ar-IQ" sz="3300" dirty="0" err="1" smtClean="0">
                <a:latin typeface="Times New Roman" pitchFamily="18" charset="0"/>
                <a:cs typeface="Times New Roman" pitchFamily="18" charset="0"/>
              </a:rPr>
              <a:t>ان</a:t>
            </a:r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 الانخفاض الحاد في كالسيوم الدم يؤدي في غضون ساعة واحدة </a:t>
            </a:r>
            <a:r>
              <a:rPr lang="ar-IQ" sz="3300" dirty="0" err="1" smtClean="0">
                <a:latin typeface="Times New Roman" pitchFamily="18" charset="0"/>
                <a:cs typeface="Times New Roman" pitchFamily="18" charset="0"/>
              </a:rPr>
              <a:t>الى</a:t>
            </a:r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 زيادة النسخ الجيني للشفرة الوراثية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ar-IQ" sz="3300" dirty="0" smtClean="0">
                <a:latin typeface="Times New Roman" pitchFamily="18" charset="0"/>
                <a:cs typeface="Times New Roman" pitchFamily="18" charset="0"/>
              </a:rPr>
              <a:t> للهرمون                                 </a:t>
            </a:r>
          </a:p>
          <a:p>
            <a:pPr algn="justLow"/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اما الارتفاع في مستوى كالسيوم الدم فقد يتضاءل دوره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او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ينعدم في عملية النسخ الجيني للشفرة الوراثية للهرمون </a:t>
            </a:r>
            <a:r>
              <a:rPr lang="en-US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3]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</a:t>
            </a:r>
            <a:r>
              <a:rPr lang="en-US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[4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لذا فان الغدة جار الدرقية تكون جاهزة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للإستجابة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أو الرد على الانخفاض في الكالسيوم بسهولة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اكثر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بكثير من ارتفاعه .     </a:t>
            </a:r>
          </a:p>
          <a:p>
            <a:pPr lvl="0" algn="justLow"/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وعلى الرغم من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ان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فيتامين </a:t>
            </a:r>
            <a:r>
              <a:rPr lang="en-US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33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ليس له تأثير مباشر في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افراز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هرمون </a:t>
            </a:r>
            <a:r>
              <a:rPr lang="en-US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IQ" sz="3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ان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له دور قوي في تثبيط عملية النسخ الجيني </a:t>
            </a:r>
            <a:r>
              <a:rPr lang="en-US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Transcription</a:t>
            </a:r>
            <a:r>
              <a:rPr lang="ar-IQ" sz="3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للهرمون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785794"/>
            <a:ext cx="8219340" cy="5462606"/>
          </a:xfrm>
        </p:spPr>
        <p:txBody>
          <a:bodyPr>
            <a:normAutofit/>
          </a:bodyPr>
          <a:lstStyle/>
          <a:p>
            <a:pPr algn="justLow"/>
            <a:r>
              <a:rPr lang="ar-IQ" b="1" smtClean="0"/>
              <a:t> </a:t>
            </a:r>
            <a:endParaRPr lang="ar-IQ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571480"/>
            <a:ext cx="81439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يدخل فيتامين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القادم من الجلد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او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الغذاء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الى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الدورة الدموية ويتحول عن طريق عمليات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ايضية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 الكبد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الى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25(OH)D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بوساطة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الانزيم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Vt.D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25-hydroxylase (25-OHase)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ثم يدخل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25(OH)D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مجدداً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الى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الدورة الدموية وينتقل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الى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الكلية ليتحول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الى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Cholecalciferol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1,25(OH)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بوساطة </a:t>
            </a:r>
            <a:r>
              <a:rPr kumimoji="0" lang="ar-IQ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الانزيم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25(OH)D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1-hydroxylase (1-OHase)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ويتم تنظيم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الانتاج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الكلوي لـ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1,25(OH)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بوساطة عدة عوامل منها مستوى الفوسفات في الدم وهرمون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وهو ينظم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أيض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الكالسيوم من خلال تداخله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او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تفاعله مع أنسجة رئيسة مثل العظام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والامعاء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كما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ان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1,2(OH)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يدفع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بأتجاه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عملية تحطمه من خلال تحفيزه للتعبير الجيني للأنزيم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25(OH)D 24-hydroxylase (24-OHase)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،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يتأيض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25(OH)D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 أنسجة </a:t>
            </a:r>
            <a:r>
              <a:rPr lang="ar-IQ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اخرى</a:t>
            </a:r>
            <a:r>
              <a:rPr lang="ar-IQ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ليتم تنظيم عملية نمو الخلايا.</a:t>
            </a:r>
            <a:endParaRPr lang="ar-IQ" sz="2800" dirty="0" smtClean="0"/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endParaRPr kumimoji="0" lang="ar-IQ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b="1" u="sng" dirty="0" smtClean="0">
                <a:solidFill>
                  <a:schemeClr val="accent1">
                    <a:lumMod val="75000"/>
                  </a:schemeClr>
                </a:solidFill>
              </a:rPr>
              <a:t>أهداف الدراسة     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Aims of the Study</a:t>
            </a:r>
            <a:endParaRPr lang="ar-IQ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786346"/>
          </a:xfrm>
        </p:spPr>
        <p:txBody>
          <a:bodyPr>
            <a:normAutofit fontScale="92500" lnSpcReduction="10000"/>
          </a:bodyPr>
          <a:lstStyle/>
          <a:p>
            <a:pPr algn="justLow">
              <a:buNone/>
            </a:pPr>
            <a:r>
              <a:rPr lang="ar-IQ" b="1" dirty="0" smtClean="0">
                <a:solidFill>
                  <a:srgbClr val="FF0000"/>
                </a:solidFill>
              </a:rPr>
              <a:t>وللوقوف على دور </a:t>
            </a:r>
            <a:r>
              <a:rPr lang="en-US" b="1" dirty="0" smtClean="0">
                <a:solidFill>
                  <a:srgbClr val="FF0000"/>
                </a:solidFill>
              </a:rPr>
              <a:t>PTH</a:t>
            </a:r>
            <a:r>
              <a:rPr lang="ar-IQ" b="1" dirty="0" smtClean="0">
                <a:solidFill>
                  <a:srgbClr val="FF0000"/>
                </a:solidFill>
              </a:rPr>
              <a:t> وفيتامين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ar-IQ" b="1" dirty="0" smtClean="0">
                <a:solidFill>
                  <a:srgbClr val="FF0000"/>
                </a:solidFill>
              </a:rPr>
              <a:t> لدى مرضى المرحلة النهائية للفشل </a:t>
            </a:r>
            <a:r>
              <a:rPr lang="ar-IQ" b="1" dirty="0" smtClean="0">
                <a:solidFill>
                  <a:srgbClr val="FF0000"/>
                </a:solidFill>
              </a:rPr>
              <a:t>الكلوي </a:t>
            </a:r>
            <a:r>
              <a:rPr lang="ar-IQ" b="1" dirty="0" smtClean="0">
                <a:solidFill>
                  <a:srgbClr val="FF0000"/>
                </a:solidFill>
              </a:rPr>
              <a:t>جاءت هذه الدراسة : </a:t>
            </a:r>
            <a:r>
              <a:rPr lang="ar-IQ" b="1" dirty="0" smtClean="0">
                <a:solidFill>
                  <a:srgbClr val="FF0000"/>
                </a:solidFill>
              </a:rPr>
              <a:t>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 lvl="0" algn="justLow"/>
            <a:r>
              <a:rPr lang="ar-IQ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لتقييم قوة الارتباط بين مستويات هرمون </a:t>
            </a:r>
            <a:r>
              <a:rPr lang="en-US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PTH</a:t>
            </a:r>
            <a:r>
              <a:rPr lang="ar-IQ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وبعض </a:t>
            </a:r>
            <a:r>
              <a:rPr lang="ar-IQ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الشوارد</a:t>
            </a:r>
            <a:r>
              <a:rPr lang="ar-IQ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 مصل دم مرضى المرحلة النهائية للفشل الكلوي (</a:t>
            </a:r>
            <a:r>
              <a:rPr lang="en-US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(ESRD End stage renal disease</a:t>
            </a:r>
            <a:r>
              <a:rPr lang="ar-IQ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/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لتقييم قوة الارتباط بين مستويات فيتامين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D3 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وبعض </a:t>
            </a:r>
            <a:r>
              <a:rPr lang="ar-IQ" sz="3000" dirty="0" err="1" smtClean="0">
                <a:latin typeface="Times New Roman" pitchFamily="18" charset="0"/>
                <a:cs typeface="Times New Roman" pitchFamily="18" charset="0"/>
              </a:rPr>
              <a:t>الشوارد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في مصل دم مرضى المرحلة  النهائية  للفشل الكلوي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End stage renal disease</a:t>
            </a:r>
          </a:p>
          <a:p>
            <a:pPr algn="justLow"/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التعرف على القيم الطبيعية لهذا النظام، والتغيرات الحادثة بسبب مرض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ESRD</a:t>
            </a:r>
            <a:r>
              <a:rPr lang="ar-IQ" sz="3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0" descr="Alafandi &amp; Sbahi (442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6" name="WordArt 31" descr="قطري واسع إلى الأعلى"/>
            <p:cNvSpPr>
              <a:spLocks noChangeArrowheads="1" noChangeShapeType="1" noTextEdit="1"/>
            </p:cNvSpPr>
            <p:nvPr/>
          </p:nvSpPr>
          <p:spPr bwMode="auto">
            <a:xfrm>
              <a:off x="2381" y="2750"/>
              <a:ext cx="2858" cy="9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r>
                <a:rPr lang="ar-IQ" sz="3600" b="1" kern="10">
                  <a:ln w="9525">
                    <a:round/>
                    <a:headEnd/>
                    <a:tailEnd/>
                  </a:ln>
                  <a:pattFill prst="wdUpDiag">
                    <a:fgClr>
                      <a:srgbClr val="FFFF99"/>
                    </a:fgClr>
                    <a:bgClr>
                      <a:srgbClr val="FF3399"/>
                    </a:bgClr>
                  </a:pattFill>
                  <a:latin typeface="Times New Roman"/>
                  <a:cs typeface="Times New Roman"/>
                </a:rPr>
                <a:t>المواد وطرائق العمل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7157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ar-IQ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142984"/>
            <a:ext cx="8433654" cy="5286412"/>
          </a:xfrm>
        </p:spPr>
        <p:txBody>
          <a:bodyPr>
            <a:normAutofit fontScale="55000" lnSpcReduction="20000"/>
          </a:bodyPr>
          <a:lstStyle/>
          <a:p>
            <a:pPr algn="justLow"/>
            <a:r>
              <a:rPr lang="ar-IQ" sz="4600" b="1" u="sng" dirty="0" smtClean="0">
                <a:solidFill>
                  <a:srgbClr val="FF0000"/>
                </a:solidFill>
              </a:rPr>
              <a:t>عينات الدراسة</a:t>
            </a:r>
          </a:p>
          <a:p>
            <a:pPr algn="justLow">
              <a:buNone/>
            </a:pPr>
            <a:r>
              <a:rPr lang="ar-IQ" sz="4800" dirty="0" smtClean="0"/>
              <a:t>إعتمدت الدراسة في طريقة جمع العينات </a:t>
            </a:r>
            <a:r>
              <a:rPr lang="ar-IQ" sz="4800" dirty="0" err="1" smtClean="0"/>
              <a:t>اسلوب</a:t>
            </a:r>
            <a:r>
              <a:rPr lang="ar-IQ" sz="4800" dirty="0" smtClean="0"/>
              <a:t> الاختيار غير العشوائي البسيط المعتمد على متغيرات عدة منها : الاسم ، والعمر ، والجنس ، والوزن ، وضغط الدم الانقباضي ، وضغط الدم الانبساطي .</a:t>
            </a:r>
          </a:p>
          <a:p>
            <a:pPr algn="justLow">
              <a:buNone/>
            </a:pPr>
            <a:endParaRPr lang="ar-IQ" sz="4600" b="1" u="sng" dirty="0" smtClean="0">
              <a:solidFill>
                <a:srgbClr val="FF0000"/>
              </a:solidFill>
            </a:endParaRPr>
          </a:p>
          <a:p>
            <a:pPr algn="justLow"/>
            <a:r>
              <a:rPr lang="ar-IQ" sz="4500" b="1" dirty="0" err="1" smtClean="0">
                <a:latin typeface="Times New Roman" pitchFamily="18" charset="0"/>
                <a:cs typeface="Times New Roman" pitchFamily="18" charset="0"/>
              </a:rPr>
              <a:t>مجموعةالمرضى</a:t>
            </a:r>
            <a:r>
              <a:rPr lang="ar-IQ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Patient Group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تم جمع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نموذج دم لأشخاص مصابين بالفشل الكلوي الخاضعين للغسيل الدموي المنتظم (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 ذكور ،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إناث) من مركز ابن سينا التخصصي/ مستشفى بعقوبة التعليمي ، تراوحت أعمارهم بين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72 – 31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 سنة.</a:t>
            </a:r>
          </a:p>
          <a:p>
            <a:pPr algn="justLow"/>
            <a:endParaRPr lang="ar-IQ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IQ" sz="4500" b="1" dirty="0" smtClean="0">
                <a:latin typeface="Times New Roman" pitchFamily="18" charset="0"/>
                <a:cs typeface="Times New Roman" pitchFamily="18" charset="0"/>
              </a:rPr>
              <a:t>مجموعة الاصحاء 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ar-IQ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Healthy</a:t>
            </a:r>
          </a:p>
          <a:p>
            <a:pPr algn="justLow"/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تم جمع نماذج دم لأشخاص أصحاء لا يعانون من عوارض وعلامات الفشل الكلوي أو داء السكري أو خلل في الغدة جار الدرقية بلغ عددهم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48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شخصا بواقع (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ذكور ،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إناث) من مدينة بعقوبة تراوحت أعمارهم بين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ar-IQ" sz="4500" dirty="0" smtClean="0">
                <a:latin typeface="Times New Roman" pitchFamily="18" charset="0"/>
                <a:cs typeface="Times New Roman" pitchFamily="18" charset="0"/>
              </a:rPr>
              <a:t>سنة.</a:t>
            </a:r>
          </a:p>
          <a:p>
            <a:endParaRPr lang="en-US" sz="3200" dirty="0" smtClean="0"/>
          </a:p>
          <a:p>
            <a:pPr>
              <a:lnSpc>
                <a:spcPct val="120000"/>
              </a:lnSpc>
              <a:buNone/>
            </a:pPr>
            <a:endParaRPr lang="en-US" sz="3800" dirty="0" smtClean="0">
              <a:latin typeface="Times New Roman" pitchFamily="18" charset="0"/>
              <a:cs typeface="+mj-cs"/>
            </a:endParaRPr>
          </a:p>
          <a:p>
            <a:pPr algn="just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57290" y="428604"/>
            <a:ext cx="7458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 المواد وطرائق العمل </a:t>
            </a:r>
            <a:r>
              <a:rPr lang="en-US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Material and Methods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2837</TotalTime>
  <Words>1666</Words>
  <Application>Microsoft Office PowerPoint</Application>
  <PresentationFormat>عرض على الشاشة (3:4)‏</PresentationFormat>
  <Paragraphs>180</Paragraphs>
  <Slides>40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أهداف الدراسة      Aims of the Study</vt:lpstr>
      <vt:lpstr>الشريحة 8</vt:lpstr>
      <vt:lpstr> </vt:lpstr>
      <vt:lpstr>الشريحة 10</vt:lpstr>
      <vt:lpstr>الأجهزة المستخدمة :</vt:lpstr>
      <vt:lpstr>الشريحة 12</vt:lpstr>
      <vt:lpstr>الشريحة 13</vt:lpstr>
      <vt:lpstr>الشريحة 14</vt:lpstr>
      <vt:lpstr>الشريحة 15</vt:lpstr>
      <vt:lpstr>الشريحة 16</vt:lpstr>
      <vt:lpstr> </vt:lpstr>
      <vt:lpstr>الشريحة 18</vt:lpstr>
      <vt:lpstr>الشريحة 19</vt:lpstr>
      <vt:lpstr>      </vt:lpstr>
      <vt:lpstr>الشريحة 21</vt:lpstr>
      <vt:lpstr>الشريحة 22</vt:lpstr>
      <vt:lpstr>الشريحة 23</vt:lpstr>
      <vt:lpstr> 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الاستنتاجات والتوصيات </vt:lpstr>
      <vt:lpstr>الشريحة 39</vt:lpstr>
      <vt:lpstr>الشريحة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MOHANAD</dc:creator>
  <cp:lastModifiedBy>AHA</cp:lastModifiedBy>
  <cp:revision>355</cp:revision>
  <dcterms:created xsi:type="dcterms:W3CDTF">1999-10-06T19:07:32Z</dcterms:created>
  <dcterms:modified xsi:type="dcterms:W3CDTF">2016-07-14T16:11:45Z</dcterms:modified>
</cp:coreProperties>
</file>